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16AAF-9257-4895-A279-2CA2DDD1EAA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F6AD878F-3EC5-4742-8A9B-A6F081521DA9}" type="pres">
      <dgm:prSet presAssocID="{7BE16AAF-9257-4895-A279-2CA2DDD1EAA8}" presName="Name0" presStyleCnt="0">
        <dgm:presLayoutVars>
          <dgm:chMax val="21"/>
          <dgm:chPref val="21"/>
        </dgm:presLayoutVars>
      </dgm:prSet>
      <dgm:spPr/>
    </dgm:pt>
  </dgm:ptLst>
  <dgm:cxnLst>
    <dgm:cxn modelId="{F31BB6F3-8D61-41A6-B5D2-15A83273D032}" type="presOf" srcId="{7BE16AAF-9257-4895-A279-2CA2DDD1EAA8}" destId="{F6AD878F-3EC5-4742-8A9B-A6F081521DA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/>
          <p:nvPr/>
        </p:nvSpPr>
        <p:spPr>
          <a:xfrm>
            <a:off x="611640" y="1052640"/>
            <a:ext cx="7770600" cy="146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1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73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Презентация на тему: «Здоровый образ жизни»</a:t>
            </a:r>
            <a:endParaRPr lang="ru-RU" sz="7300" b="0" strike="noStrike" spc="-1">
              <a:latin typeface="Arial"/>
            </a:endParaRPr>
          </a:p>
        </p:txBody>
      </p:sp>
      <p:sp>
        <p:nvSpPr>
          <p:cNvPr id="77" name="Подзаголовок 2"/>
          <p:cNvSpPr/>
          <p:nvPr/>
        </p:nvSpPr>
        <p:spPr>
          <a:xfrm>
            <a:off x="2710440" y="3933000"/>
            <a:ext cx="6399000" cy="266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  <a:tabLst>
                <a:tab pos="0" algn="l"/>
              </a:tabLst>
            </a:pPr>
            <a:r>
              <a:rPr lang="ru-RU" sz="40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Автор</a:t>
            </a:r>
            <a:r>
              <a:rPr lang="ru-RU" sz="40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lang="ru-RU" sz="4000" i="1" spc="-1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pos="0" algn="l"/>
              </a:tabLst>
            </a:pPr>
            <a:r>
              <a:rPr lang="ru-RU" sz="4000" b="0" i="1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Руководитель</a:t>
            </a:r>
            <a:r>
              <a:rPr lang="ru-RU" sz="40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Доронина И.А</a:t>
            </a:r>
            <a:endParaRPr lang="ru-RU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Diagram 8"/>
          <p:cNvGrpSpPr/>
          <p:nvPr/>
        </p:nvGrpSpPr>
        <p:grpSpPr>
          <a:xfrm>
            <a:off x="360" y="0"/>
            <a:ext cx="9144720" cy="6857640"/>
            <a:chOff x="360" y="0"/>
            <a:chExt cx="9144720" cy="6857640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360" y="0"/>
              <a:ext cx="9142200" cy="685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Шестиугольник 128"/>
            <p:cNvSpPr/>
            <p:nvPr/>
          </p:nvSpPr>
          <p:spPr>
            <a:xfrm>
              <a:off x="4140000" y="1440000"/>
              <a:ext cx="5005080" cy="4309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680" rIns="0" bIns="4068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20"/>
                </a:spcAft>
              </a:pPr>
              <a:r>
                <a:rPr lang="ru-RU" sz="3200" b="0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3. Движение физически активная жизнь, включая специальные физические упражнения.</a:t>
              </a:r>
              <a:endParaRPr lang="ru-RU" sz="3200" b="0" strike="noStrike" spc="-1">
                <a:latin typeface="Arial"/>
              </a:endParaRPr>
            </a:p>
          </p:txBody>
        </p:sp>
        <p:sp>
          <p:nvSpPr>
            <p:cNvPr id="130" name="Шестиугольник 129"/>
            <p:cNvSpPr/>
            <p:nvPr/>
          </p:nvSpPr>
          <p:spPr>
            <a:xfrm>
              <a:off x="4254120" y="4317480"/>
              <a:ext cx="582840" cy="5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Шестиугольник 130"/>
            <p:cNvSpPr/>
            <p:nvPr/>
          </p:nvSpPr>
          <p:spPr>
            <a:xfrm>
              <a:off x="3385440" y="3846240"/>
              <a:ext cx="582840" cy="5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32" name="Рисунок 131"/>
            <p:cNvPicPr/>
            <p:nvPr/>
          </p:nvPicPr>
          <p:blipFill>
            <a:blip r:embed="rId2"/>
            <a:stretch/>
          </p:blipFill>
          <p:spPr>
            <a:xfrm>
              <a:off x="360" y="0"/>
              <a:ext cx="4139280" cy="377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3" name="Рисунок 132"/>
            <p:cNvPicPr/>
            <p:nvPr/>
          </p:nvPicPr>
          <p:blipFill>
            <a:blip r:embed="rId3"/>
            <a:stretch/>
          </p:blipFill>
          <p:spPr>
            <a:xfrm>
              <a:off x="360" y="3780000"/>
              <a:ext cx="4137480" cy="30776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Diagram 2"/>
          <p:cNvGrpSpPr/>
          <p:nvPr/>
        </p:nvGrpSpPr>
        <p:grpSpPr>
          <a:xfrm>
            <a:off x="720" y="0"/>
            <a:ext cx="9142920" cy="6857640"/>
            <a:chOff x="720" y="0"/>
            <a:chExt cx="9142920" cy="6857640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720" y="1440"/>
              <a:ext cx="9142200" cy="685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Шестиугольник 135"/>
            <p:cNvSpPr/>
            <p:nvPr/>
          </p:nvSpPr>
          <p:spPr>
            <a:xfrm>
              <a:off x="4138560" y="2415240"/>
              <a:ext cx="5005080" cy="4309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680" rIns="0" bIns="4068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20"/>
                </a:spcAft>
              </a:pPr>
              <a:r>
                <a:rPr lang="ru-RU" sz="3200" b="0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Актуальность</a:t>
              </a:r>
              <a:endParaRPr lang="ru-RU" sz="32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120"/>
                </a:spcAft>
              </a:pPr>
              <a:r>
                <a:rPr lang="ru-RU" sz="3200" b="0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Отношение студентов к физической культуре и спорту является одной из актуальных проблем учебно- воспитательного процесса</a:t>
              </a:r>
              <a:endParaRPr lang="ru-RU" sz="3200" b="0" strike="noStrike" spc="-1">
                <a:latin typeface="Arial"/>
              </a:endParaRPr>
            </a:p>
          </p:txBody>
        </p:sp>
        <p:sp>
          <p:nvSpPr>
            <p:cNvPr id="137" name="Шестиугольник 136"/>
            <p:cNvSpPr/>
            <p:nvPr/>
          </p:nvSpPr>
          <p:spPr>
            <a:xfrm>
              <a:off x="4254480" y="4318920"/>
              <a:ext cx="582840" cy="5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Шестиугольник 137"/>
            <p:cNvSpPr/>
            <p:nvPr/>
          </p:nvSpPr>
          <p:spPr>
            <a:xfrm>
              <a:off x="3385800" y="3847680"/>
              <a:ext cx="582840" cy="5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39" name="Рисунок 138"/>
            <p:cNvPicPr/>
            <p:nvPr/>
          </p:nvPicPr>
          <p:blipFill>
            <a:blip r:embed="rId2"/>
            <a:srcRect l="47598" t="10764"/>
            <a:stretch/>
          </p:blipFill>
          <p:spPr>
            <a:xfrm>
              <a:off x="720" y="0"/>
              <a:ext cx="4498920" cy="39596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Diagram 4"/>
          <p:cNvGrpSpPr/>
          <p:nvPr/>
        </p:nvGrpSpPr>
        <p:grpSpPr>
          <a:xfrm>
            <a:off x="360" y="0"/>
            <a:ext cx="9178920" cy="6856200"/>
            <a:chOff x="360" y="0"/>
            <a:chExt cx="9178920" cy="6856200"/>
          </a:xfrm>
        </p:grpSpPr>
        <p:sp>
          <p:nvSpPr>
            <p:cNvPr id="141" name="Прямоугольник 140"/>
            <p:cNvSpPr/>
            <p:nvPr/>
          </p:nvSpPr>
          <p:spPr>
            <a:xfrm>
              <a:off x="360" y="0"/>
              <a:ext cx="9142200" cy="685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Шестиугольник 141"/>
            <p:cNvSpPr/>
            <p:nvPr/>
          </p:nvSpPr>
          <p:spPr>
            <a:xfrm>
              <a:off x="3816000" y="2292120"/>
              <a:ext cx="5363280" cy="45640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7640" rIns="0" bIns="176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Обеспечение здорового образа жизни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Основными субъективными факторами, влияющими на здоровье, которые зависят в той или иной степени от поведения студента, являются: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1. Достаточная двигательная  активность.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2. Рациональное питание.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3. Ритмичность в труде и отдыхе, ритмичность (режим) в жизни и учебе.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4. Умение противостоять и бороться с негативным влиянием стресса.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5. Личная гигиена и закаленность организма.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6. Профилактика самоотравления.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Все эти факторы и определяют здоровый образ жизни</a:t>
              </a:r>
              <a:r>
                <a:rPr lang="ru-RU" sz="11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.</a:t>
              </a:r>
              <a:endParaRPr lang="ru-RU" sz="11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143" name="Шестиугольник 142"/>
            <p:cNvSpPr/>
            <p:nvPr/>
          </p:nvSpPr>
          <p:spPr>
            <a:xfrm>
              <a:off x="4254120" y="4317480"/>
              <a:ext cx="583200" cy="5032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25400"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Шестиугольник 143"/>
            <p:cNvSpPr/>
            <p:nvPr/>
          </p:nvSpPr>
          <p:spPr>
            <a:xfrm>
              <a:off x="3385440" y="3846240"/>
              <a:ext cx="583200" cy="5032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25400"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45" name="Рисунок 144"/>
          <p:cNvPicPr/>
          <p:nvPr/>
        </p:nvPicPr>
        <p:blipFill>
          <a:blip r:embed="rId2"/>
          <a:srcRect t="33504" r="53416"/>
          <a:stretch/>
        </p:blipFill>
        <p:spPr>
          <a:xfrm>
            <a:off x="0" y="69480"/>
            <a:ext cx="3633480" cy="3890160"/>
          </a:xfrm>
          <a:prstGeom prst="rect">
            <a:avLst/>
          </a:prstGeom>
          <a:ln w="0">
            <a:noFill/>
          </a:ln>
        </p:spPr>
      </p:pic>
      <p:pic>
        <p:nvPicPr>
          <p:cNvPr id="146" name="Рисунок 145"/>
          <p:cNvPicPr/>
          <p:nvPr/>
        </p:nvPicPr>
        <p:blipFill>
          <a:blip r:embed="rId2"/>
          <a:srcRect l="46566" t="30423" r="2676"/>
          <a:stretch/>
        </p:blipFill>
        <p:spPr>
          <a:xfrm>
            <a:off x="0" y="3420000"/>
            <a:ext cx="3959280" cy="343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Diagram3"/>
          <p:cNvGrpSpPr/>
          <p:nvPr/>
        </p:nvGrpSpPr>
        <p:grpSpPr>
          <a:xfrm>
            <a:off x="0" y="0"/>
            <a:ext cx="9143280" cy="6856200"/>
            <a:chOff x="0" y="0"/>
            <a:chExt cx="9143280" cy="6856200"/>
          </a:xfrm>
        </p:grpSpPr>
        <p:sp>
          <p:nvSpPr>
            <p:cNvPr id="148" name="Прямоугольник 147"/>
            <p:cNvSpPr/>
            <p:nvPr/>
          </p:nvSpPr>
          <p:spPr>
            <a:xfrm>
              <a:off x="360" y="0"/>
              <a:ext cx="9142200" cy="685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Шестиугольник 148"/>
            <p:cNvSpPr/>
            <p:nvPr/>
          </p:nvSpPr>
          <p:spPr>
            <a:xfrm>
              <a:off x="4137840" y="2413800"/>
              <a:ext cx="5005440" cy="43102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30600" rIns="0" bIns="306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lang="ru-RU" sz="2400" b="1" i="1" strike="noStrike" spc="-1">
                  <a:solidFill>
                    <a:srgbClr val="FFFF00"/>
                  </a:solidFill>
                  <a:latin typeface="Arial"/>
                  <a:ea typeface="DejaVu Sans"/>
                </a:rPr>
                <a:t>Исследования и практический опыт показали, что роль активного отдыха существенно повышается. Активный отдых способствует восстановлению двигательной функции, сердечно- сосудистой и других систем</a:t>
              </a:r>
              <a:r>
                <a:rPr lang="ru-RU" sz="20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.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150" name="Шестиугольник 149"/>
            <p:cNvSpPr/>
            <p:nvPr/>
          </p:nvSpPr>
          <p:spPr>
            <a:xfrm>
              <a:off x="4254120" y="4317480"/>
              <a:ext cx="583200" cy="5032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25400"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Шестиугольник 150"/>
            <p:cNvSpPr/>
            <p:nvPr/>
          </p:nvSpPr>
          <p:spPr>
            <a:xfrm>
              <a:off x="3385440" y="3846240"/>
              <a:ext cx="583200" cy="5032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25400"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52" name="Рисунок 151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139280" cy="359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3" name="Рисунок 152"/>
            <p:cNvPicPr/>
            <p:nvPr/>
          </p:nvPicPr>
          <p:blipFill>
            <a:blip r:embed="rId3"/>
            <a:stretch/>
          </p:blipFill>
          <p:spPr>
            <a:xfrm>
              <a:off x="79920" y="3600000"/>
              <a:ext cx="4057200" cy="31874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153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610137207"/>
              </p:ext>
            </p:extLst>
          </p:nvPr>
        </p:nvGraphicFramePr>
        <p:xfrm>
          <a:off x="0" y="0"/>
          <a:ext cx="9142200" cy="68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Diagram 1"/>
          <p:cNvGrpSpPr/>
          <p:nvPr/>
        </p:nvGrpSpPr>
        <p:grpSpPr>
          <a:xfrm>
            <a:off x="0" y="-1439280"/>
            <a:ext cx="9142560" cy="7918200"/>
            <a:chOff x="0" y="-1439280"/>
            <a:chExt cx="9142560" cy="791820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0" y="-1439280"/>
              <a:ext cx="9142200" cy="7918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Шестиугольник 79"/>
            <p:cNvSpPr/>
            <p:nvPr/>
          </p:nvSpPr>
          <p:spPr>
            <a:xfrm>
              <a:off x="4137480" y="1348200"/>
              <a:ext cx="5005080" cy="49777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680" rIns="0" bIns="40680">
              <a:noAutofit/>
            </a:bodyPr>
            <a:lstStyle/>
            <a:p>
              <a:pPr>
                <a:lnSpc>
                  <a:spcPct val="90000"/>
                </a:lnSpc>
                <a:spcAft>
                  <a:spcPts val="1120"/>
                </a:spcAft>
              </a:pPr>
              <a:r>
                <a:rPr lang="ru-RU" sz="3200" b="0" i="1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  Здоровый образ      жизни- это          образ жизни      человека,направ      ленный на     профилактику       болезней и              укрепление                 здоровья</a:t>
              </a:r>
              <a:endParaRPr lang="ru-RU" sz="3200" b="0" strike="noStrike" spc="-1">
                <a:latin typeface="Arial"/>
              </a:endParaRPr>
            </a:p>
          </p:txBody>
        </p:sp>
        <p:sp>
          <p:nvSpPr>
            <p:cNvPr id="81" name="Шестиугольник 80"/>
            <p:cNvSpPr/>
            <p:nvPr/>
          </p:nvSpPr>
          <p:spPr>
            <a:xfrm>
              <a:off x="4253760" y="3547080"/>
              <a:ext cx="582840" cy="5810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Шестиугольник 81"/>
            <p:cNvSpPr/>
            <p:nvPr/>
          </p:nvSpPr>
          <p:spPr>
            <a:xfrm>
              <a:off x="3385080" y="3002400"/>
              <a:ext cx="582840" cy="5810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83" name="Рисунок 82"/>
          <p:cNvPicPr/>
          <p:nvPr/>
        </p:nvPicPr>
        <p:blipFill>
          <a:blip r:embed="rId2"/>
          <a:stretch/>
        </p:blipFill>
        <p:spPr>
          <a:xfrm>
            <a:off x="0" y="1260000"/>
            <a:ext cx="4153320" cy="2671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Diagram2"/>
          <p:cNvGrpSpPr/>
          <p:nvPr/>
        </p:nvGrpSpPr>
        <p:grpSpPr>
          <a:xfrm>
            <a:off x="0" y="-197280"/>
            <a:ext cx="9142560" cy="6856200"/>
            <a:chOff x="0" y="-197280"/>
            <a:chExt cx="9142560" cy="6856200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0" y="-197280"/>
              <a:ext cx="9142200" cy="685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Шестиугольник 85"/>
            <p:cNvSpPr/>
            <p:nvPr/>
          </p:nvSpPr>
          <p:spPr>
            <a:xfrm>
              <a:off x="4137480" y="2216520"/>
              <a:ext cx="5005080" cy="4309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680" rIns="0" bIns="40680">
              <a:noAutofit/>
            </a:bodyPr>
            <a:lstStyle/>
            <a:p>
              <a:pPr>
                <a:lnSpc>
                  <a:spcPct val="90000"/>
                </a:lnSpc>
                <a:spcAft>
                  <a:spcPts val="1120"/>
                </a:spcAft>
              </a:pPr>
              <a:r>
                <a:rPr lang="ru-RU" sz="3200" b="0" i="1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Занятия физической культурой- одна из основных состовляющих здорового образа жизни.</a:t>
              </a:r>
              <a:endParaRPr lang="ru-RU" sz="32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29"/>
                </a:spcAft>
              </a:pPr>
              <a:endParaRPr lang="ru-RU" sz="3200" b="0" strike="noStrike" spc="-1">
                <a:latin typeface="Arial"/>
              </a:endParaRPr>
            </a:p>
          </p:txBody>
        </p:sp>
        <p:sp>
          <p:nvSpPr>
            <p:cNvPr id="87" name="Шестиугольник 86"/>
            <p:cNvSpPr/>
            <p:nvPr/>
          </p:nvSpPr>
          <p:spPr>
            <a:xfrm>
              <a:off x="4253760" y="4120200"/>
              <a:ext cx="582840" cy="5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Шестиугольник 87"/>
            <p:cNvSpPr/>
            <p:nvPr/>
          </p:nvSpPr>
          <p:spPr>
            <a:xfrm>
              <a:off x="3385080" y="3648960"/>
              <a:ext cx="582840" cy="5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89" name="Рисунок 88"/>
          <p:cNvPicPr/>
          <p:nvPr/>
        </p:nvPicPr>
        <p:blipFill>
          <a:blip r:embed="rId2"/>
          <a:stretch/>
        </p:blipFill>
        <p:spPr>
          <a:xfrm>
            <a:off x="0" y="1620000"/>
            <a:ext cx="4138920" cy="2796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/>
          <p:cNvPicPr/>
          <p:nvPr/>
        </p:nvPicPr>
        <p:blipFill>
          <a:blip r:embed="rId2"/>
          <a:stretch/>
        </p:blipFill>
        <p:spPr>
          <a:xfrm>
            <a:off x="0" y="0"/>
            <a:ext cx="9104400" cy="685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Diagram 3"/>
          <p:cNvGrpSpPr/>
          <p:nvPr/>
        </p:nvGrpSpPr>
        <p:grpSpPr>
          <a:xfrm>
            <a:off x="7560" y="-197280"/>
            <a:ext cx="9142920" cy="6856200"/>
            <a:chOff x="7560" y="-197280"/>
            <a:chExt cx="9142920" cy="6856200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7560" y="-197280"/>
              <a:ext cx="9142200" cy="6856200"/>
            </a:xfrm>
            <a:prstGeom prst="rect">
              <a:avLst/>
            </a:prstGeom>
            <a:noFill/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Шестиугольник 92"/>
            <p:cNvSpPr/>
            <p:nvPr/>
          </p:nvSpPr>
          <p:spPr>
            <a:xfrm>
              <a:off x="4145400" y="2216520"/>
              <a:ext cx="5005080" cy="4309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Шестиугольник 93"/>
            <p:cNvSpPr/>
            <p:nvPr/>
          </p:nvSpPr>
          <p:spPr>
            <a:xfrm>
              <a:off x="4261320" y="4120200"/>
              <a:ext cx="582840" cy="5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Шестиугольник 94"/>
            <p:cNvSpPr/>
            <p:nvPr/>
          </p:nvSpPr>
          <p:spPr>
            <a:xfrm>
              <a:off x="3392640" y="3648960"/>
              <a:ext cx="582840" cy="5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6" name="Прямоугольник 95"/>
          <p:cNvSpPr/>
          <p:nvPr/>
        </p:nvSpPr>
        <p:spPr>
          <a:xfrm>
            <a:off x="5940000" y="3234960"/>
            <a:ext cx="24372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580000" y="2520000"/>
            <a:ext cx="179640" cy="85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429160" y="2721960"/>
            <a:ext cx="2669760" cy="21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lang="ru-RU" sz="18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FFFF00"/>
                </a:solidFill>
                <a:highlight>
                  <a:srgbClr val="729FCF"/>
                </a:highlight>
                <a:latin typeface="Arial"/>
                <a:ea typeface="DejaVu Sans"/>
              </a:rPr>
              <a:t>2. Длительную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00"/>
                </a:solidFill>
                <a:highlight>
                  <a:srgbClr val="729FCF"/>
                </a:highlight>
                <a:latin typeface="Arial"/>
                <a:ea typeface="DejaVu Sans"/>
              </a:rPr>
              <a:t>         Молодость и                    красивую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00"/>
                </a:solidFill>
                <a:highlight>
                  <a:srgbClr val="729FCF"/>
                </a:highlight>
                <a:latin typeface="Arial"/>
                <a:ea typeface="DejaVu Sans"/>
              </a:rPr>
              <a:t>            фигуру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9" name="Рисунок 98"/>
          <p:cNvPicPr/>
          <p:nvPr/>
        </p:nvPicPr>
        <p:blipFill>
          <a:blip r:embed="rId2"/>
          <a:stretch/>
        </p:blipFill>
        <p:spPr>
          <a:xfrm>
            <a:off x="7560" y="1522080"/>
            <a:ext cx="4136760" cy="2796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Diagram 5"/>
          <p:cNvGrpSpPr/>
          <p:nvPr/>
        </p:nvGrpSpPr>
        <p:grpSpPr>
          <a:xfrm>
            <a:off x="360" y="0"/>
            <a:ext cx="9142920" cy="6856200"/>
            <a:chOff x="360" y="0"/>
            <a:chExt cx="9142920" cy="685620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360" y="0"/>
              <a:ext cx="9142200" cy="685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Шестиугольник 101"/>
            <p:cNvSpPr/>
            <p:nvPr/>
          </p:nvSpPr>
          <p:spPr>
            <a:xfrm>
              <a:off x="4138200" y="2413800"/>
              <a:ext cx="5005080" cy="4309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680" rIns="0" bIns="4068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20"/>
                </a:spcAft>
              </a:pPr>
              <a:r>
                <a:rPr lang="ru-RU" sz="3200" b="0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Здоровый образ жизни помогает нам выполнять наши цели и задачи, успешно реализовывать свои планы, справляться с трудностями. </a:t>
              </a:r>
              <a:endParaRPr lang="ru-RU" sz="3200" b="0" strike="noStrike" spc="-1">
                <a:latin typeface="Arial"/>
              </a:endParaRPr>
            </a:p>
          </p:txBody>
        </p:sp>
        <p:sp>
          <p:nvSpPr>
            <p:cNvPr id="103" name="Шестиугольник 102"/>
            <p:cNvSpPr/>
            <p:nvPr/>
          </p:nvSpPr>
          <p:spPr>
            <a:xfrm>
              <a:off x="4254120" y="4317480"/>
              <a:ext cx="582840" cy="5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Шестиугольник 103"/>
            <p:cNvSpPr/>
            <p:nvPr/>
          </p:nvSpPr>
          <p:spPr>
            <a:xfrm>
              <a:off x="3385440" y="3846240"/>
              <a:ext cx="582840" cy="5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05" name="Рисунок 104"/>
          <p:cNvPicPr/>
          <p:nvPr/>
        </p:nvPicPr>
        <p:blipFill>
          <a:blip r:embed="rId2"/>
          <a:srcRect t="41323" r="44628"/>
          <a:stretch/>
        </p:blipFill>
        <p:spPr>
          <a:xfrm>
            <a:off x="0" y="0"/>
            <a:ext cx="3239640" cy="377964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105"/>
          <p:cNvPicPr/>
          <p:nvPr/>
        </p:nvPicPr>
        <p:blipFill>
          <a:blip r:embed="rId2"/>
          <a:srcRect l="55354" t="41323" r="3115" b="6312"/>
          <a:stretch/>
        </p:blipFill>
        <p:spPr>
          <a:xfrm>
            <a:off x="0" y="3798720"/>
            <a:ext cx="3239280" cy="305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Diagram 7"/>
          <p:cNvGrpSpPr/>
          <p:nvPr/>
        </p:nvGrpSpPr>
        <p:grpSpPr>
          <a:xfrm>
            <a:off x="360" y="0"/>
            <a:ext cx="9142920" cy="6856200"/>
            <a:chOff x="360" y="0"/>
            <a:chExt cx="9142920" cy="6856200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360" y="0"/>
              <a:ext cx="9142200" cy="685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Шестиугольник 108"/>
            <p:cNvSpPr/>
            <p:nvPr/>
          </p:nvSpPr>
          <p:spPr>
            <a:xfrm>
              <a:off x="4138200" y="2413800"/>
              <a:ext cx="5005080" cy="4309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680" rIns="0" bIns="4068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20"/>
                </a:spcAft>
              </a:pPr>
              <a:r>
                <a:rPr lang="ru-RU" sz="3200" b="0" u="sng" strike="noStrike" spc="-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Залог Здорового образа жизни- Активный отдых!!!</a:t>
              </a:r>
              <a:endParaRPr lang="ru-RU" sz="3200" b="0" strike="noStrike" spc="-1">
                <a:latin typeface="Arial"/>
              </a:endParaRPr>
            </a:p>
          </p:txBody>
        </p:sp>
        <p:sp>
          <p:nvSpPr>
            <p:cNvPr id="110" name="Шестиугольник 109"/>
            <p:cNvSpPr/>
            <p:nvPr/>
          </p:nvSpPr>
          <p:spPr>
            <a:xfrm>
              <a:off x="4254120" y="4317480"/>
              <a:ext cx="582840" cy="5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Шестиугольник 110"/>
            <p:cNvSpPr/>
            <p:nvPr/>
          </p:nvSpPr>
          <p:spPr>
            <a:xfrm>
              <a:off x="3385440" y="3846240"/>
              <a:ext cx="582840" cy="5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12" name="Рисунок 111"/>
          <p:cNvPicPr/>
          <p:nvPr/>
        </p:nvPicPr>
        <p:blipFill>
          <a:blip r:embed="rId2"/>
          <a:stretch/>
        </p:blipFill>
        <p:spPr>
          <a:xfrm>
            <a:off x="360" y="0"/>
            <a:ext cx="4139280" cy="323964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112"/>
          <p:cNvPicPr/>
          <p:nvPr/>
        </p:nvPicPr>
        <p:blipFill>
          <a:blip r:embed="rId3"/>
          <a:stretch/>
        </p:blipFill>
        <p:spPr>
          <a:xfrm>
            <a:off x="360" y="3240000"/>
            <a:ext cx="4137480" cy="361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Diagram1"/>
          <p:cNvGrpSpPr/>
          <p:nvPr/>
        </p:nvGrpSpPr>
        <p:grpSpPr>
          <a:xfrm>
            <a:off x="0" y="0"/>
            <a:ext cx="9143640" cy="6856200"/>
            <a:chOff x="0" y="0"/>
            <a:chExt cx="9143640" cy="6856200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360" y="0"/>
              <a:ext cx="9142200" cy="685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Шестиугольник 115"/>
            <p:cNvSpPr/>
            <p:nvPr/>
          </p:nvSpPr>
          <p:spPr>
            <a:xfrm>
              <a:off x="4138200" y="2413800"/>
              <a:ext cx="5005440" cy="43102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52200" rIns="0" bIns="522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434"/>
                </a:spcAft>
              </a:pPr>
              <a:r>
                <a:rPr lang="ru-RU" sz="4100" b="1" u="sng" strike="noStrike" spc="-301">
                  <a:solidFill>
                    <a:srgbClr val="FFFF00"/>
                  </a:solidFill>
                  <a:uFillTx/>
                  <a:latin typeface="Arial"/>
                  <a:ea typeface="DejaVu Sans"/>
                </a:rPr>
                <a:t>1. Отказ от курения, наркотиков и употребление алкоголя</a:t>
              </a:r>
              <a:r>
                <a:rPr lang="ru-RU" sz="4100" b="0" strike="noStrike" spc="-1">
                  <a:solidFill>
                    <a:srgbClr val="FFFF00"/>
                  </a:solidFill>
                  <a:latin typeface="Arial"/>
                  <a:ea typeface="DejaVu Sans"/>
                </a:rPr>
                <a:t>;</a:t>
              </a:r>
              <a:endParaRPr lang="ru-RU" sz="4100" b="0" strike="noStrike" spc="-1">
                <a:latin typeface="Arial"/>
              </a:endParaRPr>
            </a:p>
          </p:txBody>
        </p:sp>
        <p:sp>
          <p:nvSpPr>
            <p:cNvPr id="117" name="Шестиугольник 116"/>
            <p:cNvSpPr/>
            <p:nvPr/>
          </p:nvSpPr>
          <p:spPr>
            <a:xfrm>
              <a:off x="4254120" y="4317480"/>
              <a:ext cx="583200" cy="5032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25400"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Шестиугольник 117"/>
            <p:cNvSpPr/>
            <p:nvPr/>
          </p:nvSpPr>
          <p:spPr>
            <a:xfrm>
              <a:off x="3385440" y="3846240"/>
              <a:ext cx="583200" cy="50328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25400"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9" name="Рисунок 118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679280" cy="32392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Diagram 6"/>
          <p:cNvGrpSpPr/>
          <p:nvPr/>
        </p:nvGrpSpPr>
        <p:grpSpPr>
          <a:xfrm>
            <a:off x="360" y="0"/>
            <a:ext cx="9142920" cy="6856200"/>
            <a:chOff x="360" y="0"/>
            <a:chExt cx="9142920" cy="6856200"/>
          </a:xfrm>
        </p:grpSpPr>
        <p:sp>
          <p:nvSpPr>
            <p:cNvPr id="121" name="Прямоугольник 120"/>
            <p:cNvSpPr/>
            <p:nvPr/>
          </p:nvSpPr>
          <p:spPr>
            <a:xfrm>
              <a:off x="360" y="0"/>
              <a:ext cx="9142200" cy="685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Шестиугольник 121"/>
            <p:cNvSpPr/>
            <p:nvPr/>
          </p:nvSpPr>
          <p:spPr>
            <a:xfrm>
              <a:off x="4138200" y="2413800"/>
              <a:ext cx="5005080" cy="4309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Шестиугольник 122"/>
            <p:cNvSpPr/>
            <p:nvPr/>
          </p:nvSpPr>
          <p:spPr>
            <a:xfrm>
              <a:off x="4254120" y="4317480"/>
              <a:ext cx="582840" cy="5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Шестиугольник 123"/>
            <p:cNvSpPr/>
            <p:nvPr/>
          </p:nvSpPr>
          <p:spPr>
            <a:xfrm>
              <a:off x="3385440" y="3846240"/>
              <a:ext cx="582840" cy="502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5" name="Прямоугольник 124"/>
          <p:cNvSpPr/>
          <p:nvPr/>
        </p:nvSpPr>
        <p:spPr>
          <a:xfrm>
            <a:off x="5040000" y="2413800"/>
            <a:ext cx="3239280" cy="382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u="heavy" strike="noStrike" spc="-1">
                <a:solidFill>
                  <a:srgbClr val="FFFF00"/>
                </a:solidFill>
                <a:uFillTx/>
                <a:latin typeface="Arial"/>
                <a:ea typeface="DejaVu Sans"/>
              </a:rPr>
              <a:t>2. Здоровое питание: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u="heavy" strike="noStrike" spc="-1">
                <a:solidFill>
                  <a:srgbClr val="FFFF00"/>
                </a:solidFill>
                <a:uFillTx/>
                <a:latin typeface="Arial"/>
                <a:ea typeface="DejaVu Sans"/>
              </a:rPr>
              <a:t>Умеренное, соответствующее физиологическим особенностям конкретного человека, информированность о качестве употребляемых продуктов.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26" name="Рисунок 125"/>
          <p:cNvPicPr/>
          <p:nvPr/>
        </p:nvPicPr>
        <p:blipFill>
          <a:blip r:embed="rId2"/>
          <a:stretch/>
        </p:blipFill>
        <p:spPr>
          <a:xfrm>
            <a:off x="360" y="0"/>
            <a:ext cx="4389120" cy="41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249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Призентация на тему: «Здоровый образ жизни»</dc:title>
  <dc:subject/>
  <dc:creator>Андрей</dc:creator>
  <dc:description/>
  <cp:lastModifiedBy>763022</cp:lastModifiedBy>
  <cp:revision>24</cp:revision>
  <dcterms:created xsi:type="dcterms:W3CDTF">2023-11-14T13:50:58Z</dcterms:created>
  <dcterms:modified xsi:type="dcterms:W3CDTF">2025-01-28T10:43:08Z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16</vt:i4>
  </property>
</Properties>
</file>